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58" r:id="rId10"/>
    <p:sldId id="265" r:id="rId11"/>
    <p:sldId id="266" r:id="rId12"/>
    <p:sldId id="267" r:id="rId13"/>
    <p:sldId id="268" r:id="rId14"/>
    <p:sldId id="269" r:id="rId15"/>
    <p:sldId id="276" r:id="rId16"/>
    <p:sldId id="275" r:id="rId17"/>
    <p:sldId id="270" r:id="rId18"/>
    <p:sldId id="271" r:id="rId19"/>
    <p:sldId id="272" r:id="rId20"/>
    <p:sldId id="273" r:id="rId21"/>
    <p:sldId id="274" r:id="rId22"/>
    <p:sldId id="279"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9" d="100"/>
          <a:sy n="119" d="100"/>
        </p:scale>
        <p:origin x="-76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457F79AA-8009-44C2-AB56-8960A222BFAC}" type="datetimeFigureOut">
              <a:rPr lang="en-US" smtClean="0"/>
              <a:pPr/>
              <a:t>6/2/2010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FE62BB87-6E4E-473E-885D-AA3F6227DE58}"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7F79AA-8009-44C2-AB56-8960A222BFAC}" type="datetimeFigureOut">
              <a:rPr lang="en-US" smtClean="0"/>
              <a:pPr/>
              <a:t>6/2/2010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2BB87-6E4E-473E-885D-AA3F6227DE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7F79AA-8009-44C2-AB56-8960A222BFAC}" type="datetimeFigureOut">
              <a:rPr lang="en-US" smtClean="0"/>
              <a:pPr/>
              <a:t>6/2/2010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2BB87-6E4E-473E-885D-AA3F6227DE58}"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57F79AA-8009-44C2-AB56-8960A222BFAC}" type="datetimeFigureOut">
              <a:rPr lang="en-US" smtClean="0"/>
              <a:pPr/>
              <a:t>6/2/2010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62BB87-6E4E-473E-885D-AA3F6227DE58}"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457F79AA-8009-44C2-AB56-8960A222BFAC}" type="datetimeFigureOut">
              <a:rPr lang="en-US" smtClean="0"/>
              <a:pPr/>
              <a:t>6/2/2010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FE62BB87-6E4E-473E-885D-AA3F6227DE58}"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57F79AA-8009-44C2-AB56-8960A222BFAC}" type="datetimeFigureOut">
              <a:rPr lang="en-US" smtClean="0"/>
              <a:pPr/>
              <a:t>6/2/2010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2BB87-6E4E-473E-885D-AA3F6227DE58}"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57F79AA-8009-44C2-AB56-8960A222BFAC}" type="datetimeFigureOut">
              <a:rPr lang="en-US" smtClean="0"/>
              <a:pPr/>
              <a:t>6/2/2010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62BB87-6E4E-473E-885D-AA3F6227DE58}"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57F79AA-8009-44C2-AB56-8960A222BFAC}" type="datetimeFigureOut">
              <a:rPr lang="en-US" smtClean="0"/>
              <a:pPr/>
              <a:t>6/2/2010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62BB87-6E4E-473E-885D-AA3F6227DE58}"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7F79AA-8009-44C2-AB56-8960A222BFAC}" type="datetimeFigureOut">
              <a:rPr lang="en-US" smtClean="0"/>
              <a:pPr/>
              <a:t>6/2/2010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62BB87-6E4E-473E-885D-AA3F6227DE58}"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57F79AA-8009-44C2-AB56-8960A222BFAC}" type="datetimeFigureOut">
              <a:rPr lang="en-US" smtClean="0"/>
              <a:pPr/>
              <a:t>6/2/2010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2BB87-6E4E-473E-885D-AA3F6227DE58}"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57F79AA-8009-44C2-AB56-8960A222BFAC}" type="datetimeFigureOut">
              <a:rPr lang="en-US" smtClean="0"/>
              <a:pPr/>
              <a:t>6/2/2010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62BB87-6E4E-473E-885D-AA3F6227DE58}"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57F79AA-8009-44C2-AB56-8960A222BFAC}" type="datetimeFigureOut">
              <a:rPr lang="en-US" smtClean="0"/>
              <a:pPr/>
              <a:t>6/2/2010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FE62BB87-6E4E-473E-885D-AA3F6227DE58}"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blueletterbible.org/study/misc/name_god.cfm" TargetMode="External"/><Relationship Id="rId2" Type="http://schemas.openxmlformats.org/officeDocument/2006/relationships/hyperlink" Target="http://bible.org/article/names-god" TargetMode="External"/><Relationship Id="rId1" Type="http://schemas.openxmlformats.org/officeDocument/2006/relationships/slideLayout" Target="../slideLayouts/slideLayout2.xml"/><Relationship Id="rId4" Type="http://schemas.openxmlformats.org/officeDocument/2006/relationships/hyperlink" Target="http://smilegodlovesyou.org/names.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Systematic Theology</a:t>
            </a:r>
            <a:endParaRPr lang="en-US" dirty="0"/>
          </a:p>
        </p:txBody>
      </p:sp>
      <p:sp>
        <p:nvSpPr>
          <p:cNvPr id="3" name="Subtitle 2"/>
          <p:cNvSpPr>
            <a:spLocks noGrp="1"/>
          </p:cNvSpPr>
          <p:nvPr>
            <p:ph type="subTitle" idx="1"/>
          </p:nvPr>
        </p:nvSpPr>
        <p:spPr/>
        <p:txBody>
          <a:bodyPr>
            <a:normAutofit fontScale="77500" lnSpcReduction="20000"/>
          </a:bodyPr>
          <a:lstStyle/>
          <a:p>
            <a:pPr lvl="0" algn="l"/>
            <a:r>
              <a:rPr lang="en-US" dirty="0" smtClean="0"/>
              <a:t>Lecture 3:  The Attributes </a:t>
            </a:r>
            <a:r>
              <a:rPr lang="en-US" dirty="0"/>
              <a:t>of </a:t>
            </a:r>
            <a:r>
              <a:rPr lang="en-US" dirty="0" smtClean="0"/>
              <a:t>God Part 1  </a:t>
            </a:r>
            <a:br>
              <a:rPr lang="en-US" dirty="0" smtClean="0"/>
            </a:br>
            <a:r>
              <a:rPr lang="en-US" dirty="0" smtClean="0"/>
              <a:t>The Existence of God, The </a:t>
            </a:r>
            <a:r>
              <a:rPr lang="en-US" dirty="0" err="1" smtClean="0"/>
              <a:t>Knowability</a:t>
            </a:r>
            <a:r>
              <a:rPr lang="en-US" dirty="0" smtClean="0"/>
              <a:t> of God,  </a:t>
            </a:r>
            <a:r>
              <a:rPr lang="en-US" dirty="0"/>
              <a:t>The </a:t>
            </a:r>
            <a:r>
              <a:rPr lang="en-US" dirty="0" smtClean="0"/>
              <a:t>Names of God</a:t>
            </a:r>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 Reveals Himself To Us</a:t>
            </a:r>
            <a:endParaRPr lang="en-US" dirty="0"/>
          </a:p>
        </p:txBody>
      </p:sp>
      <p:sp>
        <p:nvSpPr>
          <p:cNvPr id="3" name="Content Placeholder 2"/>
          <p:cNvSpPr>
            <a:spLocks noGrp="1"/>
          </p:cNvSpPr>
          <p:nvPr>
            <p:ph sz="quarter" idx="1"/>
          </p:nvPr>
        </p:nvSpPr>
        <p:spPr/>
        <p:txBody>
          <a:bodyPr>
            <a:normAutofit/>
          </a:bodyPr>
          <a:lstStyle/>
          <a:p>
            <a:r>
              <a:rPr lang="en-US" sz="2400" dirty="0" smtClean="0"/>
              <a:t>The knowledge of God is not found through human wisdom</a:t>
            </a:r>
            <a:br>
              <a:rPr lang="en-US" sz="2400" dirty="0" smtClean="0"/>
            </a:br>
            <a:r>
              <a:rPr lang="en-US" sz="2400" dirty="0" smtClean="0"/>
              <a:t>1 Corinthians 1:21-24,  2 Corinthians 4:3,4,  John 1:18</a:t>
            </a:r>
          </a:p>
          <a:p>
            <a:r>
              <a:rPr lang="en-US" sz="2400" dirty="0" smtClean="0"/>
              <a:t>Because we have fallen minds and cannot know God by our own unaided efforts God has to reveal Himself to us.</a:t>
            </a:r>
          </a:p>
          <a:p>
            <a:r>
              <a:rPr lang="en-US" sz="2400" dirty="0" smtClean="0"/>
              <a:t>God shows us Himself (Romans 1:19)</a:t>
            </a:r>
          </a:p>
          <a:p>
            <a:r>
              <a:rPr lang="en-US" sz="2400" dirty="0" smtClean="0"/>
              <a:t>The Son reveals the Father (Matthew 11:25-27)</a:t>
            </a:r>
          </a:p>
          <a:p>
            <a:r>
              <a:rPr lang="en-US" sz="2400" dirty="0" smtClean="0"/>
              <a:t>The Bible reveals the Truth about God and prevents error and speculation (Psalm 119)</a:t>
            </a:r>
          </a:p>
          <a:p>
            <a:r>
              <a:rPr lang="en-US" sz="2400" dirty="0" smtClean="0"/>
              <a:t>Deut 29:29;   Isa 53:1, 56:1; </a:t>
            </a:r>
            <a:r>
              <a:rPr lang="en-US" sz="2400" dirty="0" err="1" smtClean="0"/>
              <a:t>Jer</a:t>
            </a:r>
            <a:r>
              <a:rPr lang="en-US" sz="2400" dirty="0" smtClean="0"/>
              <a:t> 33:3,6,7; </a:t>
            </a:r>
            <a:br>
              <a:rPr lang="en-US" sz="2400" dirty="0" smtClean="0"/>
            </a:br>
            <a:r>
              <a:rPr lang="en-US" sz="2400" dirty="0" smtClean="0"/>
              <a:t>Dan 2;19,22,28,29,30,47;  </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Can Not Know Everything About God</a:t>
            </a:r>
            <a:endParaRPr lang="en-US" dirty="0"/>
          </a:p>
        </p:txBody>
      </p:sp>
      <p:sp>
        <p:nvSpPr>
          <p:cNvPr id="3" name="Content Placeholder 2"/>
          <p:cNvSpPr>
            <a:spLocks noGrp="1"/>
          </p:cNvSpPr>
          <p:nvPr>
            <p:ph sz="quarter" idx="1"/>
          </p:nvPr>
        </p:nvSpPr>
        <p:spPr/>
        <p:txBody>
          <a:bodyPr/>
          <a:lstStyle/>
          <a:p>
            <a:r>
              <a:rPr lang="en-US" dirty="0" smtClean="0"/>
              <a:t>God is infinite and perfect and we are finite and fallen</a:t>
            </a:r>
          </a:p>
          <a:p>
            <a:r>
              <a:rPr lang="en-US" dirty="0" smtClean="0"/>
              <a:t>God’s ways are higher than our ways (Is. 55:9)</a:t>
            </a:r>
          </a:p>
          <a:p>
            <a:r>
              <a:rPr lang="en-US" dirty="0" smtClean="0"/>
              <a:t>God’s understanding has no limits and cannot be measured (Ps. 145:3, 147:5)</a:t>
            </a:r>
          </a:p>
          <a:p>
            <a:r>
              <a:rPr lang="en-US" dirty="0" smtClean="0"/>
              <a:t>This knowledge is too wonderful for us (Ps. 139: 6,17)</a:t>
            </a:r>
          </a:p>
          <a:p>
            <a:r>
              <a:rPr lang="en-US" dirty="0" smtClean="0"/>
              <a:t>Only the Spirit of God truly knows God (1 Cor. 2:10-12)</a:t>
            </a:r>
          </a:p>
          <a:p>
            <a:r>
              <a:rPr lang="en-US" dirty="0" smtClean="0"/>
              <a:t>We cannot teach or instruct God or know all of His ways</a:t>
            </a:r>
            <a:br>
              <a:rPr lang="en-US" dirty="0" smtClean="0"/>
            </a:br>
            <a:r>
              <a:rPr lang="en-US" dirty="0" smtClean="0"/>
              <a:t>(Romans 11:33-36)</a:t>
            </a:r>
          </a:p>
          <a:p>
            <a:r>
              <a:rPr lang="en-US" dirty="0" smtClean="0"/>
              <a:t>However we can know what God has revealed to us for our good (Deuteronomy 29:29) and we can increase in the knowledge of God (Colossians 1:10)</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Yet We Can Know God Truly</a:t>
            </a:r>
            <a:endParaRPr lang="en-US" dirty="0"/>
          </a:p>
        </p:txBody>
      </p:sp>
      <p:sp>
        <p:nvSpPr>
          <p:cNvPr id="3" name="Content Placeholder 2"/>
          <p:cNvSpPr>
            <a:spLocks noGrp="1"/>
          </p:cNvSpPr>
          <p:nvPr>
            <p:ph sz="quarter" idx="1"/>
          </p:nvPr>
        </p:nvSpPr>
        <p:spPr/>
        <p:txBody>
          <a:bodyPr/>
          <a:lstStyle/>
          <a:p>
            <a:r>
              <a:rPr lang="en-US" dirty="0" smtClean="0"/>
              <a:t>We cannot know everything but we can know something and the something we do know can be true and reliable.</a:t>
            </a:r>
          </a:p>
          <a:p>
            <a:r>
              <a:rPr lang="en-US" dirty="0" smtClean="0"/>
              <a:t>For instance I do not know everything about mathematics but I do know that 3 + 6 = 9 and I can rely on that fact.</a:t>
            </a:r>
          </a:p>
          <a:p>
            <a:r>
              <a:rPr lang="en-US" dirty="0" smtClean="0"/>
              <a:t>All that scripture tells us about God is true e.g. that God is love ( 1 John 4:8) light (1 John 1:5) and Spirit (John 4:24) and that God is just and righteous (Romans 3:26)</a:t>
            </a:r>
          </a:p>
          <a:p>
            <a:r>
              <a:rPr lang="en-US" dirty="0" smtClean="0"/>
              <a:t>We not only know facts about god, we also get to know God Himself.  (Jeremiah 9:23-24,  John 17:3;  Heb. 8:11; </a:t>
            </a:r>
            <a:br>
              <a:rPr lang="en-US" dirty="0" smtClean="0"/>
            </a:br>
            <a:r>
              <a:rPr lang="en-US" dirty="0" smtClean="0"/>
              <a:t>I John 5:20; Galatians 4:9; Philippians 3:10; 1 John 2:3, 4:8;  we can even know the Father (1 John 2:13)</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Incommunicable Attributes of God</a:t>
            </a:r>
            <a:endParaRPr lang="en-US" dirty="0"/>
          </a:p>
        </p:txBody>
      </p:sp>
      <p:sp>
        <p:nvSpPr>
          <p:cNvPr id="3" name="Content Placeholder 2"/>
          <p:cNvSpPr>
            <a:spLocks noGrp="1"/>
          </p:cNvSpPr>
          <p:nvPr>
            <p:ph sz="quarter" idx="1"/>
          </p:nvPr>
        </p:nvSpPr>
        <p:spPr/>
        <p:txBody>
          <a:bodyPr/>
          <a:lstStyle/>
          <a:p>
            <a:r>
              <a:rPr lang="en-US" b="1" dirty="0" smtClean="0"/>
              <a:t>Incommunicable:  </a:t>
            </a:r>
            <a:r>
              <a:rPr lang="en-US" dirty="0" smtClean="0"/>
              <a:t>Not communicated (passed on) to us, that is they are not shared by human beings (e.g. being uncreated, existing from all eternity,  being all-powerful, present everywhere, all-knowing etc)</a:t>
            </a:r>
          </a:p>
          <a:p>
            <a:r>
              <a:rPr lang="en-US" b="1" dirty="0" smtClean="0"/>
              <a:t>Communicable:  </a:t>
            </a:r>
            <a:r>
              <a:rPr lang="en-US" dirty="0" smtClean="0"/>
              <a:t>Attributes of God that are passed on to us: righteousness, justice, wisdom, love, joy, peace, holiness, mercy, faithfulness, kindness. </a:t>
            </a:r>
          </a:p>
          <a:p>
            <a:r>
              <a:rPr lang="en-US" dirty="0" smtClean="0"/>
              <a:t>There is some overlap between these two categories e.g. we will share eternity with God and God’s wisdom though communicated to us is not fully comprehended by us and is infinite.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Names In Scripture</a:t>
            </a:r>
            <a:endParaRPr lang="en-US" dirty="0"/>
          </a:p>
        </p:txBody>
      </p:sp>
      <p:sp>
        <p:nvSpPr>
          <p:cNvPr id="3" name="Content Placeholder 2"/>
          <p:cNvSpPr>
            <a:spLocks noGrp="1"/>
          </p:cNvSpPr>
          <p:nvPr>
            <p:ph sz="quarter" idx="1"/>
          </p:nvPr>
        </p:nvSpPr>
        <p:spPr/>
        <p:txBody>
          <a:bodyPr/>
          <a:lstStyle/>
          <a:p>
            <a:r>
              <a:rPr lang="en-US" b="1" dirty="0" smtClean="0"/>
              <a:t>God’s Name</a:t>
            </a:r>
            <a:r>
              <a:rPr lang="en-US" dirty="0" smtClean="0"/>
              <a:t>:  all that the Bible and Creation tells us about God</a:t>
            </a:r>
          </a:p>
          <a:p>
            <a:r>
              <a:rPr lang="en-US" dirty="0" smtClean="0"/>
              <a:t>To honor and hallow God’s Name is to honor Him and His Name carries His authority</a:t>
            </a:r>
          </a:p>
          <a:p>
            <a:r>
              <a:rPr lang="en-US" dirty="0" smtClean="0"/>
              <a:t>There are a large number of names of God and descriptions of God (</a:t>
            </a:r>
            <a:r>
              <a:rPr lang="en-US" dirty="0" err="1" smtClean="0"/>
              <a:t>Grudem</a:t>
            </a:r>
            <a:r>
              <a:rPr lang="en-US" dirty="0" smtClean="0"/>
              <a:t> p. 158-160)</a:t>
            </a:r>
          </a:p>
          <a:p>
            <a:r>
              <a:rPr lang="en-US" dirty="0" smtClean="0"/>
              <a:t>Praying using God’s Names can be very powerful!</a:t>
            </a:r>
          </a:p>
          <a:p>
            <a:r>
              <a:rPr lang="en-US" dirty="0" smtClean="0">
                <a:hlinkClick r:id="rId2"/>
              </a:rPr>
              <a:t>http://bible.org/article/names-god</a:t>
            </a:r>
            <a:r>
              <a:rPr lang="en-US" dirty="0" smtClean="0"/>
              <a:t> (see next few slides)</a:t>
            </a:r>
          </a:p>
          <a:p>
            <a:r>
              <a:rPr lang="en-US" dirty="0" smtClean="0">
                <a:hlinkClick r:id="rId3"/>
              </a:rPr>
              <a:t>http://www.blueletterbible.org/study/misc/name_god.cfm</a:t>
            </a:r>
            <a:endParaRPr lang="en-US" dirty="0" smtClean="0"/>
          </a:p>
          <a:p>
            <a:r>
              <a:rPr lang="en-US" dirty="0" smtClean="0">
                <a:hlinkClick r:id="rId4"/>
              </a:rPr>
              <a:t>http://smilegodlovesyou.org/names.html</a:t>
            </a:r>
            <a:r>
              <a:rPr lang="en-US" dirty="0" smtClean="0"/>
              <a:t>  (long list) </a:t>
            </a:r>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Many Names But Only One God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 single person can have many names or titles </a:t>
            </a:r>
          </a:p>
          <a:p>
            <a:r>
              <a:rPr lang="en-US" dirty="0" smtClean="0"/>
              <a:t>e.g. Prince Charles:  His Royal Highness Prince Charles Philip Arthur George, Prince of Wales, KG, KT, GCB, OM, AK, QSO, PC, ADC, Earl of Chester, Duke of Cornwall, Duke of </a:t>
            </a:r>
            <a:r>
              <a:rPr lang="en-US" dirty="0" err="1" smtClean="0"/>
              <a:t>Rothesay</a:t>
            </a:r>
            <a:r>
              <a:rPr lang="en-US" dirty="0" smtClean="0"/>
              <a:t>, Earl of Carrick, Baron of Renfrew, Lord of the Isles and Prince and Great Steward of Scotland.</a:t>
            </a:r>
          </a:p>
          <a:p>
            <a:r>
              <a:rPr lang="en-US" dirty="0" smtClean="0"/>
              <a:t>Thus </a:t>
            </a:r>
            <a:r>
              <a:rPr lang="en-US" dirty="0" err="1" smtClean="0"/>
              <a:t>Elohim</a:t>
            </a:r>
            <a:r>
              <a:rPr lang="en-US" dirty="0" smtClean="0"/>
              <a:t> is not a different God from YHWH or </a:t>
            </a:r>
            <a:r>
              <a:rPr lang="en-US" dirty="0" err="1" smtClean="0"/>
              <a:t>Adonai</a:t>
            </a:r>
            <a:r>
              <a:rPr lang="en-US" dirty="0" smtClean="0"/>
              <a:t>  - they are all different names for the one God</a:t>
            </a:r>
          </a:p>
          <a:p>
            <a:r>
              <a:rPr lang="en-US" dirty="0" smtClean="0"/>
              <a:t>The three persons in the Trinity (Father, Son and Holy Spirit) each have their own separate titles (</a:t>
            </a:r>
            <a:r>
              <a:rPr lang="en-US" dirty="0" err="1" smtClean="0"/>
              <a:t>e.g</a:t>
            </a:r>
            <a:r>
              <a:rPr lang="en-US" dirty="0" smtClean="0"/>
              <a:t> Christ – that is anointed one) but are united in one Supreme Being – God Almighty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Misuse of the Names of God</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Blasphemy</a:t>
            </a:r>
            <a:r>
              <a:rPr lang="en-US" dirty="0" smtClean="0"/>
              <a:t> – attributing evil to God or equating a sinful human being to be the same as God or using the name of God as a vulgarity    Leviticus 24:11,16  Revelation 16:9</a:t>
            </a:r>
          </a:p>
          <a:p>
            <a:r>
              <a:rPr lang="en-US" b="1" dirty="0" smtClean="0"/>
              <a:t>Profaned:  </a:t>
            </a:r>
            <a:r>
              <a:rPr lang="en-US" dirty="0" smtClean="0"/>
              <a:t>by immoral conduct, bad examples </a:t>
            </a:r>
            <a:br>
              <a:rPr lang="en-US" dirty="0" smtClean="0"/>
            </a:br>
            <a:r>
              <a:rPr lang="en-US" dirty="0" smtClean="0"/>
              <a:t>Leviticus 18:21, 19;12, 20:3, 21:4-6, 21:9, Hebrews 12:16</a:t>
            </a:r>
          </a:p>
          <a:p>
            <a:r>
              <a:rPr lang="en-US" b="1" dirty="0" smtClean="0"/>
              <a:t>Vanity</a:t>
            </a:r>
            <a:r>
              <a:rPr lang="en-US" dirty="0" smtClean="0"/>
              <a:t> – using the name of God lightly such as to swear an oath or vow that you have no intention of keeping. Exodus 2:7,  Deuteronomy 5:11</a:t>
            </a:r>
          </a:p>
          <a:p>
            <a:r>
              <a:rPr lang="en-US" b="1" dirty="0" smtClean="0"/>
              <a:t>Occult</a:t>
            </a:r>
            <a:r>
              <a:rPr lang="en-US" dirty="0" smtClean="0"/>
              <a:t> – using the names of God for magical or occult purposes </a:t>
            </a:r>
            <a:r>
              <a:rPr lang="en-US" dirty="0" err="1" smtClean="0"/>
              <a:t>e.g</a:t>
            </a:r>
            <a:r>
              <a:rPr lang="en-US" dirty="0" smtClean="0"/>
              <a:t> </a:t>
            </a:r>
            <a:r>
              <a:rPr lang="en-US" dirty="0" err="1" smtClean="0"/>
              <a:t>Kabbalah</a:t>
            </a:r>
            <a:r>
              <a:rPr lang="en-US" dirty="0" smtClean="0"/>
              <a:t> (sub-category of “vanity”)</a:t>
            </a:r>
          </a:p>
          <a:p>
            <a:r>
              <a:rPr lang="en-US" b="1" dirty="0" smtClean="0"/>
              <a:t>Defiling</a:t>
            </a:r>
            <a:r>
              <a:rPr lang="en-US" dirty="0" smtClean="0"/>
              <a:t> – giving God’s glory to another Isaiah 48:11, Jeremiah 7:30,  Ezekiel 20;39, 43:4-9</a:t>
            </a:r>
          </a:p>
          <a:p>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Elohim</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1) </a:t>
            </a:r>
            <a:r>
              <a:rPr lang="en-US" b="1" i="1" dirty="0" err="1" smtClean="0"/>
              <a:t>Elohim</a:t>
            </a:r>
            <a:r>
              <a:rPr lang="en-US" b="1" dirty="0" smtClean="0"/>
              <a:t>: </a:t>
            </a:r>
            <a:r>
              <a:rPr lang="en-US" dirty="0" smtClean="0"/>
              <a:t>The plural form of </a:t>
            </a:r>
            <a:r>
              <a:rPr lang="en-US" i="1" dirty="0" smtClean="0"/>
              <a:t>EL</a:t>
            </a:r>
            <a:r>
              <a:rPr lang="en-US" dirty="0" smtClean="0"/>
              <a:t>, meaning “strong one.” It is used of false gods, but when used of the true God, it is a plural of majesty and intimates the trinity. It is especially used of God’s sovereignty, creative work, mighty work for Israel and in relation to His sovereignty (Isa. 54:5; Jer. 32:27; Gen. 1:1; Isa. 45:18; Deut. 5:23; 8:15; Ps. 68:7).</a:t>
            </a:r>
          </a:p>
          <a:p>
            <a:r>
              <a:rPr lang="en-US" dirty="0" smtClean="0"/>
              <a:t>Compounds of </a:t>
            </a:r>
            <a:r>
              <a:rPr lang="en-US" i="1" dirty="0" smtClean="0"/>
              <a:t>El</a:t>
            </a:r>
            <a:r>
              <a:rPr lang="en-US" dirty="0" smtClean="0"/>
              <a:t>:</a:t>
            </a:r>
          </a:p>
          <a:p>
            <a:r>
              <a:rPr lang="en-US" b="1" i="1" dirty="0" smtClean="0"/>
              <a:t>El </a:t>
            </a:r>
            <a:r>
              <a:rPr lang="en-US" b="1" i="1" dirty="0" err="1" smtClean="0"/>
              <a:t>Shaddai</a:t>
            </a:r>
            <a:r>
              <a:rPr lang="en-US" b="1" i="1" dirty="0" smtClean="0"/>
              <a:t>:</a:t>
            </a:r>
            <a:r>
              <a:rPr lang="en-US" dirty="0" smtClean="0"/>
              <a:t>“God Almighty.” The derivation is uncertain. Some think it stresses God’s loving supply and comfort; others His power as the Almighty one standing on a mountain and who corrects and chastens (Gen. 17:1; 28:3; 35:11; Ex. 6:1; Ps. 91:1, 2).</a:t>
            </a:r>
          </a:p>
          <a:p>
            <a:r>
              <a:rPr lang="en-US" b="1" i="1" dirty="0" smtClean="0"/>
              <a:t>El </a:t>
            </a:r>
            <a:r>
              <a:rPr lang="en-US" b="1" i="1" dirty="0" err="1" smtClean="0"/>
              <a:t>Elyon</a:t>
            </a:r>
            <a:r>
              <a:rPr lang="en-US" b="1" i="1" dirty="0" smtClean="0"/>
              <a:t>: </a:t>
            </a:r>
            <a:r>
              <a:rPr lang="en-US" dirty="0" smtClean="0"/>
              <a:t>“The Most High God.” Stresses God’s strength, sovereignty, and supremacy (Gen. 14:19; Ps. 9:2; Dan. 7:18, 22, 25).</a:t>
            </a:r>
          </a:p>
          <a:p>
            <a:r>
              <a:rPr lang="en-US" b="1" i="1" dirty="0" smtClean="0"/>
              <a:t>El </a:t>
            </a:r>
            <a:r>
              <a:rPr lang="en-US" b="1" i="1" dirty="0" err="1" smtClean="0"/>
              <a:t>Olam</a:t>
            </a:r>
            <a:r>
              <a:rPr lang="en-US" b="1" dirty="0" smtClean="0"/>
              <a:t>: </a:t>
            </a:r>
            <a:r>
              <a:rPr lang="en-US" dirty="0" smtClean="0"/>
              <a:t>“The Everlasting God.” Emphasizes God’s unchangeableness and is connected with His inexhaustibleness (Gen. 16:13).</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Yahweh (Jehovah)</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smtClean="0"/>
              <a:t>(2)</a:t>
            </a:r>
            <a:r>
              <a:rPr lang="en-US" b="1" i="1" dirty="0" smtClean="0"/>
              <a:t> Yahweh (YHWH): </a:t>
            </a:r>
            <a:r>
              <a:rPr lang="en-US" dirty="0" smtClean="0"/>
              <a:t>Comes from a verb which means “to exist, be.” This, plus its usage, shows that this name stresses God as the independent and self-existent God of revelation and redemption (Gen. 4:3; Ex. 6:3 (cf. 3:14); 3:12).</a:t>
            </a:r>
            <a:br>
              <a:rPr lang="en-US" dirty="0" smtClean="0"/>
            </a:br>
            <a:endParaRPr lang="en-US" dirty="0" smtClean="0"/>
          </a:p>
          <a:p>
            <a:r>
              <a:rPr lang="en-US" dirty="0" smtClean="0"/>
              <a:t>Compounds of </a:t>
            </a:r>
            <a:r>
              <a:rPr lang="en-US" i="1" dirty="0" smtClean="0"/>
              <a:t>Yahweh: </a:t>
            </a:r>
            <a:r>
              <a:rPr lang="en-US" dirty="0" smtClean="0"/>
              <a:t>Strictly speaking, these compounds are designations or titles which reveal additional facts about God’s character.</a:t>
            </a:r>
          </a:p>
          <a:p>
            <a:r>
              <a:rPr lang="en-US" b="1" i="1" dirty="0" smtClean="0"/>
              <a:t>Yahweh </a:t>
            </a:r>
            <a:r>
              <a:rPr lang="en-US" b="1" i="1" dirty="0" err="1" smtClean="0"/>
              <a:t>Jireh</a:t>
            </a:r>
            <a:r>
              <a:rPr lang="en-US" b="1" i="1" dirty="0" smtClean="0"/>
              <a:t> (</a:t>
            </a:r>
            <a:r>
              <a:rPr lang="en-US" b="1" i="1" dirty="0" err="1" smtClean="0"/>
              <a:t>Yireh</a:t>
            </a:r>
            <a:r>
              <a:rPr lang="en-US" b="1" i="1" dirty="0" smtClean="0"/>
              <a:t>): </a:t>
            </a:r>
            <a:r>
              <a:rPr lang="en-US" dirty="0" smtClean="0"/>
              <a:t>“The Lord will provide.” Stresses God’s provision for His people (Gen. 22:14).</a:t>
            </a:r>
          </a:p>
          <a:p>
            <a:r>
              <a:rPr lang="en-US" b="1" i="1" dirty="0" smtClean="0"/>
              <a:t>Yahweh </a:t>
            </a:r>
            <a:r>
              <a:rPr lang="en-US" b="1" i="1" dirty="0" err="1" smtClean="0"/>
              <a:t>Nissi</a:t>
            </a:r>
            <a:r>
              <a:rPr lang="en-US" b="1" i="1" dirty="0" smtClean="0"/>
              <a:t>:</a:t>
            </a:r>
            <a:r>
              <a:rPr lang="en-US" dirty="0" smtClean="0"/>
              <a:t>“The Lord is my Banner.” Stresses that God is our rallying point and our means of victory; the one who fights for His people (Ex. 17:15).</a:t>
            </a:r>
          </a:p>
          <a:p>
            <a:r>
              <a:rPr lang="en-US" b="1" i="1" dirty="0" smtClean="0"/>
              <a:t>Yahweh Shalom:</a:t>
            </a:r>
            <a:r>
              <a:rPr lang="en-US" dirty="0" smtClean="0"/>
              <a:t>“The Lord is Peace.” Points to the Lord as the means of our peace and rest (Jud. 6:24).</a:t>
            </a:r>
          </a:p>
          <a:p>
            <a:r>
              <a:rPr lang="en-US" b="1" i="1" dirty="0" smtClean="0"/>
              <a:t>Yahweh </a:t>
            </a:r>
            <a:r>
              <a:rPr lang="en-US" b="1" i="1" dirty="0" err="1" smtClean="0"/>
              <a:t>Sabbaoth</a:t>
            </a:r>
            <a:r>
              <a:rPr lang="en-US" b="1" i="1" dirty="0" smtClean="0"/>
              <a:t>:</a:t>
            </a:r>
            <a:r>
              <a:rPr lang="en-US" dirty="0" smtClean="0"/>
              <a:t>“The Lord of Hosts.” A military figure portraying the Lord as the commander of the armies of heaven (1 Sam. 1:3; 17:45).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Yahweh (cont’d)</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i="1" dirty="0" smtClean="0"/>
              <a:t>Yahweh </a:t>
            </a:r>
            <a:r>
              <a:rPr lang="en-US" b="1" i="1" dirty="0" err="1" smtClean="0"/>
              <a:t>Maccaddeshcem</a:t>
            </a:r>
            <a:r>
              <a:rPr lang="en-US" b="1" dirty="0" smtClean="0"/>
              <a:t>:</a:t>
            </a:r>
            <a:r>
              <a:rPr lang="en-US" dirty="0" smtClean="0"/>
              <a:t> “The Lord your Sanctifier.” Portrays the Lord as our means of sanctification or as the one who sets believers apart for His purposes (Ex. 31:13).</a:t>
            </a:r>
          </a:p>
          <a:p>
            <a:r>
              <a:rPr lang="en-US" b="1" i="1" dirty="0" smtClean="0"/>
              <a:t>Yahweh </a:t>
            </a:r>
            <a:r>
              <a:rPr lang="en-US" b="1" dirty="0" err="1" smtClean="0"/>
              <a:t>Ro’i</a:t>
            </a:r>
            <a:r>
              <a:rPr lang="en-US" b="1" i="1" dirty="0" smtClean="0"/>
              <a:t>:</a:t>
            </a:r>
            <a:r>
              <a:rPr lang="en-US" dirty="0" smtClean="0"/>
              <a:t> “The Lord my Shepherd.” Portrays the Lord as the Shepherd who cares for His people as a shepherd cares for the sheep of his pasture (Ps. 23:1).</a:t>
            </a:r>
          </a:p>
          <a:p>
            <a:r>
              <a:rPr lang="en-US" b="1" i="1" dirty="0" smtClean="0"/>
              <a:t>Yahweh </a:t>
            </a:r>
            <a:r>
              <a:rPr lang="en-US" b="1" i="1" dirty="0" err="1" smtClean="0"/>
              <a:t>Tsidkenu</a:t>
            </a:r>
            <a:r>
              <a:rPr lang="en-US" b="1" dirty="0" smtClean="0"/>
              <a:t>:</a:t>
            </a:r>
            <a:r>
              <a:rPr lang="en-US" dirty="0" smtClean="0"/>
              <a:t> “The Lord our Righteousness.” Portrays the Lord as the means of our righteousness (Jer. 23:6).</a:t>
            </a:r>
          </a:p>
          <a:p>
            <a:r>
              <a:rPr lang="en-US" b="1" i="1" dirty="0" smtClean="0"/>
              <a:t>Yahweh </a:t>
            </a:r>
            <a:r>
              <a:rPr lang="en-US" b="1" i="1" dirty="0" err="1" smtClean="0"/>
              <a:t>Shammah</a:t>
            </a:r>
            <a:r>
              <a:rPr lang="en-US" b="1" dirty="0" smtClean="0"/>
              <a:t>:</a:t>
            </a:r>
            <a:r>
              <a:rPr lang="en-US" dirty="0" smtClean="0"/>
              <a:t> “The Lord is there.” Portrays the Lord’s personal presence in the millennial kingdom (Ezek. 48:35).</a:t>
            </a:r>
          </a:p>
          <a:p>
            <a:r>
              <a:rPr lang="en-US" b="1" i="1" dirty="0" smtClean="0"/>
              <a:t>Yahweh </a:t>
            </a:r>
            <a:r>
              <a:rPr lang="en-US" b="1" i="1" dirty="0" err="1" smtClean="0"/>
              <a:t>Elohim</a:t>
            </a:r>
            <a:r>
              <a:rPr lang="en-US" b="1" i="1" dirty="0" smtClean="0"/>
              <a:t> Israel: </a:t>
            </a:r>
            <a:r>
              <a:rPr lang="en-US" dirty="0" smtClean="0"/>
              <a:t>“The Lord, the God of Israel.” Identifies Yahweh as the God of Israel in contrast to the false gods of the nations (Jud. 5:3.; Isa. 17:6).</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Existence of God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1.  All people have an inner sense of God</a:t>
            </a:r>
            <a:br>
              <a:rPr lang="en-US" dirty="0" smtClean="0"/>
            </a:br>
            <a:r>
              <a:rPr lang="en-US" sz="2200" dirty="0" smtClean="0"/>
              <a:t>Romans 1:18-25,  10:14-2</a:t>
            </a:r>
          </a:p>
          <a:p>
            <a:r>
              <a:rPr lang="en-US" dirty="0" smtClean="0"/>
              <a:t>2. There is abundant reliable evidence of God both in Scripture and in nature. This evidence is sufficient proof of the existence and nature of God to a rational mind.  </a:t>
            </a:r>
            <a:r>
              <a:rPr lang="en-US" sz="2200" dirty="0" smtClean="0"/>
              <a:t>(Psalm 19,  Acts 14:17)</a:t>
            </a:r>
          </a:p>
          <a:p>
            <a:r>
              <a:rPr lang="en-US" dirty="0" smtClean="0"/>
              <a:t>3. The fact that some do not believe or rather refuse not to believe is due to their misinterpreting or suppressing this reliable evidence.  The Bible calls this “folly”.</a:t>
            </a:r>
            <a:br>
              <a:rPr lang="en-US" dirty="0" smtClean="0"/>
            </a:br>
            <a:r>
              <a:rPr lang="en-US" sz="2200" dirty="0" smtClean="0"/>
              <a:t>Psalm 10:3-4, 14:1;  53:1,  Proverbs 1:7,  1 Corinthians 2:14-16</a:t>
            </a:r>
          </a:p>
          <a:p>
            <a:r>
              <a:rPr lang="en-US" dirty="0" smtClean="0"/>
              <a:t>4.  Wisdom is the spiritual facility of being understand and act on the plain, straightforward and reliable  evidence that God has presented to us</a:t>
            </a:r>
            <a:r>
              <a:rPr lang="en-US" i="1" dirty="0" smtClean="0"/>
              <a:t>.   </a:t>
            </a:r>
            <a:r>
              <a:rPr lang="en-US" sz="2200" dirty="0" smtClean="0"/>
              <a:t>Job 28:28,  Proverbs 9:10,  </a:t>
            </a:r>
            <a:endParaRPr lang="en-US"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Names - 1</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(3)</a:t>
            </a:r>
            <a:r>
              <a:rPr lang="en-US" b="1" i="1" dirty="0" smtClean="0"/>
              <a:t> </a:t>
            </a:r>
            <a:r>
              <a:rPr lang="en-US" b="1" i="1" dirty="0" err="1" smtClean="0"/>
              <a:t>Adonai</a:t>
            </a:r>
            <a:r>
              <a:rPr lang="en-US" b="1" i="1" dirty="0" smtClean="0"/>
              <a:t>: </a:t>
            </a:r>
            <a:r>
              <a:rPr lang="en-US" dirty="0" smtClean="0"/>
              <a:t>Like </a:t>
            </a:r>
            <a:r>
              <a:rPr lang="en-US" i="1" dirty="0" err="1" smtClean="0"/>
              <a:t>Elohim</a:t>
            </a:r>
            <a:r>
              <a:rPr lang="en-US" dirty="0" smtClean="0"/>
              <a:t>, this too is a plural of majesty. The singular form means “master, owner.” Stresses man’s relationship to God as his master, authority, and provider (Gen. 18:2; 40:1; 1 Sam. 1:15; Ex. 21:1-6; Josh. 5:14).</a:t>
            </a:r>
            <a:br>
              <a:rPr lang="en-US" dirty="0" smtClean="0"/>
            </a:br>
            <a:endParaRPr lang="en-US" dirty="0" smtClean="0"/>
          </a:p>
          <a:p>
            <a:r>
              <a:rPr lang="en-US" dirty="0" smtClean="0"/>
              <a:t>(4)</a:t>
            </a:r>
            <a:r>
              <a:rPr lang="en-US" b="1" i="1" dirty="0" smtClean="0"/>
              <a:t> </a:t>
            </a:r>
            <a:r>
              <a:rPr lang="en-US" b="1" i="1" dirty="0" err="1" smtClean="0"/>
              <a:t>Theos</a:t>
            </a:r>
            <a:r>
              <a:rPr lang="en-US" b="1" dirty="0" smtClean="0"/>
              <a:t>: </a:t>
            </a:r>
            <a:r>
              <a:rPr lang="en-US" dirty="0" smtClean="0"/>
              <a:t>Greek word translated “God.” Primary name for God used in the New Testament. Its use teaches: (1) </a:t>
            </a:r>
            <a:r>
              <a:rPr lang="en-US" i="1" dirty="0" smtClean="0"/>
              <a:t>He is the only true God</a:t>
            </a:r>
            <a:r>
              <a:rPr lang="en-US" dirty="0" smtClean="0"/>
              <a:t> (Matt. 23:9; Rom. 3:30); (2)</a:t>
            </a:r>
            <a:r>
              <a:rPr lang="en-US" i="1" dirty="0" smtClean="0"/>
              <a:t> He is unique </a:t>
            </a:r>
            <a:r>
              <a:rPr lang="en-US" dirty="0" smtClean="0"/>
              <a:t>(1 Tim. 1:17; John 17:3; Rev. 15:4; 16:27); (3) </a:t>
            </a:r>
            <a:r>
              <a:rPr lang="en-US" i="1" dirty="0" smtClean="0"/>
              <a:t>He is transcendent</a:t>
            </a:r>
            <a:r>
              <a:rPr lang="en-US" dirty="0" smtClean="0"/>
              <a:t> (Acts 17:24; Heb. 3:4; Rev. 10:6); (4) </a:t>
            </a:r>
            <a:r>
              <a:rPr lang="en-US" i="1" dirty="0" smtClean="0"/>
              <a:t>He is the Savior</a:t>
            </a:r>
            <a:r>
              <a:rPr lang="en-US" dirty="0" smtClean="0"/>
              <a:t> (John 3:16; 1 Tim. 1:1; 2:3; 4:10). This name is used of Christ as God in John 1:1, 18; 20:28; 1 John 5:20; Tit. 2:13; Rom. 9:5; Heb. 1:8; 2 Pet. 1:1.</a:t>
            </a:r>
            <a:br>
              <a:rPr lang="en-US" dirty="0" smtClean="0"/>
            </a:br>
            <a:endParaRPr lang="en-US" dirty="0" smtClean="0"/>
          </a:p>
          <a:p>
            <a:r>
              <a:rPr lang="en-US" dirty="0" smtClean="0"/>
              <a:t>(5)</a:t>
            </a:r>
            <a:r>
              <a:rPr lang="en-US" b="1" i="1" dirty="0" smtClean="0"/>
              <a:t> </a:t>
            </a:r>
            <a:r>
              <a:rPr lang="en-US" b="1" i="1" dirty="0" err="1" smtClean="0"/>
              <a:t>Kurios</a:t>
            </a:r>
            <a:r>
              <a:rPr lang="en-US" b="1" dirty="0" smtClean="0"/>
              <a:t>:</a:t>
            </a:r>
            <a:r>
              <a:rPr lang="en-US" dirty="0" smtClean="0"/>
              <a:t> Greek word translated “Lord.” Stresses authority and supremacy. While it can mean sir (John 4:11), owner (Luke 19:33), master (Col. 3:22), or even refer to idols (1 Cor. 8:5) or husbands (1 Pet. 3:6), it is used mostly as the equivalent of </a:t>
            </a:r>
            <a:r>
              <a:rPr lang="en-US" i="1" dirty="0" smtClean="0"/>
              <a:t>Yahweh</a:t>
            </a:r>
            <a:r>
              <a:rPr lang="en-US" dirty="0" smtClean="0"/>
              <a:t> of the Old Testament. It too is used of Jesus Christ meaning (1) Rabbi or Sir (Matt. 8:6); (2) God or Deity (John 20:28; Acts 2:36; Rom. 10:9; Phil. 2:11).</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Names - 2</a:t>
            </a:r>
            <a:endParaRPr lang="en-US" dirty="0"/>
          </a:p>
        </p:txBody>
      </p:sp>
      <p:sp>
        <p:nvSpPr>
          <p:cNvPr id="3" name="Content Placeholder 2"/>
          <p:cNvSpPr>
            <a:spLocks noGrp="1"/>
          </p:cNvSpPr>
          <p:nvPr>
            <p:ph sz="quarter" idx="1"/>
          </p:nvPr>
        </p:nvSpPr>
        <p:spPr>
          <a:xfrm>
            <a:off x="457200" y="1219200"/>
            <a:ext cx="8458200" cy="4937760"/>
          </a:xfrm>
        </p:spPr>
        <p:txBody>
          <a:bodyPr/>
          <a:lstStyle/>
          <a:p>
            <a:r>
              <a:rPr lang="en-US" dirty="0" smtClean="0"/>
              <a:t>6)</a:t>
            </a:r>
            <a:r>
              <a:rPr lang="en-US" b="1" i="1" dirty="0" smtClean="0"/>
              <a:t> </a:t>
            </a:r>
            <a:r>
              <a:rPr lang="en-US" b="1" i="1" dirty="0" err="1" smtClean="0"/>
              <a:t>Despotes</a:t>
            </a:r>
            <a:r>
              <a:rPr lang="en-US" b="1" dirty="0" smtClean="0"/>
              <a:t>: </a:t>
            </a:r>
            <a:r>
              <a:rPr lang="en-US" dirty="0" smtClean="0"/>
              <a:t>Greek word translated “Master.” Carries the idea of ownership while </a:t>
            </a:r>
            <a:r>
              <a:rPr lang="en-US" i="1" dirty="0" err="1" smtClean="0"/>
              <a:t>kurios</a:t>
            </a:r>
            <a:r>
              <a:rPr lang="en-US" dirty="0" smtClean="0"/>
              <a:t> stressed supreme authority (Luke 2:29; Acts 4:24; Rev. 6:10; 2 Pet. 2:1; Jude 4).</a:t>
            </a:r>
            <a:br>
              <a:rPr lang="en-US" dirty="0" smtClean="0"/>
            </a:br>
            <a:endParaRPr lang="en-US" dirty="0" smtClean="0"/>
          </a:p>
          <a:p>
            <a:r>
              <a:rPr lang="en-US" dirty="0" smtClean="0"/>
              <a:t>(7)</a:t>
            </a:r>
            <a:r>
              <a:rPr lang="en-US" b="1" i="1" dirty="0" smtClean="0"/>
              <a:t> Father</a:t>
            </a:r>
            <a:r>
              <a:rPr lang="en-US" b="1" dirty="0" smtClean="0"/>
              <a:t>: </a:t>
            </a:r>
            <a:r>
              <a:rPr lang="en-US" dirty="0" smtClean="0"/>
              <a:t>A distinctive New Testament revelation is that through faith in Christ, God becomes our personal Father. Father is used of God in the Old Testament only 15 times while it is used of God 245 times in the New Testament. As a name of God, it stresses God’s loving care, provision, discipline, and the way we are to address God in prayer (Matt. 7:11; Jam. 1:17; Heb. 12:5-11; John 15:16; 16:23; Eph. 2:18; 3:15; 1 Thess. 3:11).</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Reverencing God’s Name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Hallowed be Thy name…(Matthew 6:9) = authority</a:t>
            </a:r>
          </a:p>
          <a:p>
            <a:r>
              <a:rPr lang="en-US" dirty="0" smtClean="0"/>
              <a:t>Fearing / reverencing / hallowing God’s Name puts us in the right position as creatures of the Creator and enables faith and grace to flow so that God’s Kingdoms comes and His will is done. “It re-connects Heaven and Earth”</a:t>
            </a:r>
          </a:p>
          <a:p>
            <a:r>
              <a:rPr lang="en-US" dirty="0" smtClean="0"/>
              <a:t>We are to live in reverence and godly fear (Psalm 61:5,  86:11, Hebrews 12:28,  Deuteronomy 28:58,  Revelation 11:18))</a:t>
            </a:r>
          </a:p>
          <a:p>
            <a:r>
              <a:rPr lang="en-US" dirty="0" smtClean="0"/>
              <a:t>Reverencing His Name is taking God’s being seriously</a:t>
            </a:r>
          </a:p>
          <a:p>
            <a:r>
              <a:rPr lang="en-US" dirty="0" smtClean="0"/>
              <a:t>It is also involves taking His commandments as “orders” ad obeying them</a:t>
            </a:r>
          </a:p>
          <a:p>
            <a:r>
              <a:rPr lang="en-US" dirty="0" smtClean="0"/>
              <a:t>In the NT those “under authority” (stewards, servants, husbandmen, citizens of a King etc) are judged by their attitude to their orders… (faithful, lazy, wicked, rebellious, asleep etc)</a:t>
            </a:r>
          </a:p>
          <a:p>
            <a:r>
              <a:rPr lang="en-US" dirty="0" smtClean="0"/>
              <a:t>How we “take God’s Name” influences our whole Christian life!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Calling On The Name of the Lord</a:t>
            </a:r>
            <a:endParaRPr lang="en-US" dirty="0"/>
          </a:p>
        </p:txBody>
      </p:sp>
      <p:sp>
        <p:nvSpPr>
          <p:cNvPr id="3" name="Content Placeholder 2"/>
          <p:cNvSpPr>
            <a:spLocks noGrp="1"/>
          </p:cNvSpPr>
          <p:nvPr>
            <p:ph sz="quarter" idx="1"/>
          </p:nvPr>
        </p:nvSpPr>
        <p:spPr/>
        <p:txBody>
          <a:bodyPr/>
          <a:lstStyle/>
          <a:p>
            <a:r>
              <a:rPr lang="en-US" dirty="0" smtClean="0"/>
              <a:t>Those who call on the Name of the Lord will be saved. (Genesis 4:26, 12:8,  Judges 15:8,  2 Samuel 22:1-7, 1 Kings 18:24,  Acts 2:21, Romans 10:13)</a:t>
            </a:r>
          </a:p>
          <a:p>
            <a:r>
              <a:rPr lang="en-US" dirty="0" smtClean="0"/>
              <a:t>God responds when we call upon His Name!</a:t>
            </a:r>
          </a:p>
          <a:p>
            <a:r>
              <a:rPr lang="en-US" dirty="0" smtClean="0"/>
              <a:t>Call upon the name of the Lord relevant to your situation </a:t>
            </a:r>
            <a:r>
              <a:rPr lang="en-US" dirty="0" err="1" smtClean="0"/>
              <a:t>e.g</a:t>
            </a:r>
            <a:r>
              <a:rPr lang="en-US" dirty="0" smtClean="0"/>
              <a:t> Jehovah-</a:t>
            </a:r>
            <a:r>
              <a:rPr lang="en-US" dirty="0" err="1" smtClean="0"/>
              <a:t>Jireh</a:t>
            </a:r>
            <a:r>
              <a:rPr lang="en-US" dirty="0" smtClean="0"/>
              <a:t> for provision, YHWH-</a:t>
            </a:r>
            <a:r>
              <a:rPr lang="en-US" dirty="0" err="1" smtClean="0"/>
              <a:t>Raphah</a:t>
            </a:r>
            <a:r>
              <a:rPr lang="en-US" dirty="0" smtClean="0"/>
              <a:t> for healing </a:t>
            </a:r>
          </a:p>
          <a:p>
            <a:r>
              <a:rPr lang="en-US" dirty="0" smtClean="0"/>
              <a:t>When you do this you call upon the very nature of God Himself and ask him to act consistently with who He is. </a:t>
            </a:r>
          </a:p>
          <a:p>
            <a:r>
              <a:rPr lang="en-US" dirty="0" smtClean="0"/>
              <a:t>The names of God are thus “prayer fuel” that can lead us into worship, praise, confession,  supplication and intercession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Praising &amp; Blessing God’s Name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To “praise His Name” is to praise God for who He is in His inmost being… often an expression of gratitude</a:t>
            </a:r>
          </a:p>
          <a:p>
            <a:r>
              <a:rPr lang="en-US" dirty="0" smtClean="0"/>
              <a:t>Genesis 29:32-35</a:t>
            </a:r>
          </a:p>
          <a:p>
            <a:r>
              <a:rPr lang="en-US" b="1" dirty="0" smtClean="0"/>
              <a:t>Psalms 7:17 MKJV  </a:t>
            </a:r>
            <a:r>
              <a:rPr lang="en-US" i="1" dirty="0" smtClean="0"/>
              <a:t>I will praise Jehovah according to His righteousness, and will sing praise to the name of Jehovah most high.</a:t>
            </a:r>
          </a:p>
          <a:p>
            <a:r>
              <a:rPr lang="en-US" dirty="0" smtClean="0"/>
              <a:t>2 Samuel 22:47-51</a:t>
            </a:r>
          </a:p>
          <a:p>
            <a:r>
              <a:rPr lang="en-US" dirty="0" smtClean="0"/>
              <a:t>1 Chronicles 29:10-13</a:t>
            </a:r>
          </a:p>
          <a:p>
            <a:r>
              <a:rPr lang="en-US" dirty="0" smtClean="0"/>
              <a:t>Psalm 48:10, 52:8,9</a:t>
            </a:r>
          </a:p>
          <a:p>
            <a:r>
              <a:rPr lang="en-US" dirty="0" smtClean="0"/>
              <a:t>Romans 15:9</a:t>
            </a:r>
          </a:p>
          <a:p>
            <a:r>
              <a:rPr lang="en-US" dirty="0" smtClean="0"/>
              <a:t>Hebrews 13:15</a:t>
            </a:r>
          </a:p>
          <a:p>
            <a:endParaRPr lang="en-US" dirty="0" smtClean="0"/>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Amount of Evidence</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There is a vast amount of reliable evidence from God’s Words and God’s works (in nature)</a:t>
            </a:r>
          </a:p>
          <a:p>
            <a:r>
              <a:rPr lang="en-US" dirty="0" smtClean="0"/>
              <a:t>Plus the testimonies of those who have believed</a:t>
            </a:r>
          </a:p>
          <a:p>
            <a:r>
              <a:rPr lang="en-US" dirty="0" smtClean="0"/>
              <a:t>Plus the fulfillment of thousands of prophecies</a:t>
            </a:r>
          </a:p>
          <a:p>
            <a:r>
              <a:rPr lang="en-US" dirty="0" smtClean="0"/>
              <a:t>And the inner workings of our own conscience and logical reflection</a:t>
            </a:r>
          </a:p>
          <a:p>
            <a:r>
              <a:rPr lang="en-US" dirty="0" smtClean="0"/>
              <a:t>All point to the existence of a single Creator God who is loving, benevolent, powerful and wise.</a:t>
            </a:r>
          </a:p>
          <a:p>
            <a:r>
              <a:rPr lang="en-US" dirty="0" smtClean="0"/>
              <a:t>This is a vast amount of irrefutable evidence</a:t>
            </a:r>
          </a:p>
          <a:p>
            <a:r>
              <a:rPr lang="en-US" dirty="0" smtClean="0"/>
              <a:t>However because of the fallen and rebellious nature of the human mind it is not believed </a:t>
            </a:r>
            <a:r>
              <a:rPr lang="en-US" sz="2200" dirty="0" smtClean="0"/>
              <a:t>Romans 8:7;  2 Corinthians 4:4;  Ephesians 4:17,18;  Philippians 3:19, 1 Timothy 6:5, 2 Thessalonians 9-12, </a:t>
            </a:r>
            <a:endParaRPr 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Cosmological Argument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Every known thing in the universe has a cause. Therefore the universe itself must have a cause, and the cause of such a great universe can only be God.</a:t>
            </a:r>
          </a:p>
          <a:p>
            <a:r>
              <a:rPr lang="en-US" dirty="0" smtClean="0"/>
              <a:t>The first verse of the Bible defines God as the One who “In the beginning …created the Heavens and the earth”</a:t>
            </a:r>
          </a:p>
          <a:p>
            <a:r>
              <a:rPr lang="en-US" dirty="0" smtClean="0"/>
              <a:t>The universe has uniform laws throughout therefore the laws proceed from one entity that is greater than the whole universe and who is able to act throughout the whole universe</a:t>
            </a:r>
          </a:p>
          <a:p>
            <a:r>
              <a:rPr lang="en-US" dirty="0" smtClean="0"/>
              <a:t>These laws are also united and work together with similar principles of operation (thus all laws proceed from the same Supreme Being)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Teleological Argument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There is harmony, design, order and purpose in Creation (</a:t>
            </a:r>
            <a:r>
              <a:rPr lang="en-US" dirty="0" err="1" smtClean="0"/>
              <a:t>telos</a:t>
            </a:r>
            <a:r>
              <a:rPr lang="en-US" dirty="0" smtClean="0"/>
              <a:t> = end,  goal or purpose).</a:t>
            </a:r>
          </a:p>
          <a:p>
            <a:r>
              <a:rPr lang="en-US" dirty="0" smtClean="0"/>
              <a:t>Since the universe appears to be designed with a purpose, there must be an intelligent and purposeful God who created it to function this way.</a:t>
            </a:r>
          </a:p>
          <a:p>
            <a:r>
              <a:rPr lang="en-US" dirty="0" smtClean="0"/>
              <a:t>If the universe was just randomly assembled it would look like a junkyard – there would be no symmetry, order or beauty -  and the development of complexity would be limited by the chaotic conditions.</a:t>
            </a:r>
          </a:p>
          <a:p>
            <a:r>
              <a:rPr lang="en-US" dirty="0" smtClean="0"/>
              <a:t>The highly complex, interconnected and dependent nature of Reality points to an intelligent and purposeful Creator.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Ontological Argument</a:t>
            </a: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Ontos</a:t>
            </a:r>
            <a:r>
              <a:rPr lang="en-US" dirty="0" smtClean="0"/>
              <a:t> = being</a:t>
            </a:r>
          </a:p>
          <a:p>
            <a:r>
              <a:rPr lang="en-US" dirty="0" smtClean="0"/>
              <a:t>God is defined as being “greater than which nothing can be imagined”</a:t>
            </a:r>
          </a:p>
          <a:p>
            <a:r>
              <a:rPr lang="en-US" dirty="0" smtClean="0"/>
              <a:t>The characteristic of existence must belong to such a being, since to exist is greater than not to exist.</a:t>
            </a:r>
          </a:p>
          <a:p>
            <a:r>
              <a:rPr lang="en-US" dirty="0" smtClean="0"/>
              <a:t>A totally perfect Being must have existence in order to be totally perfect</a:t>
            </a:r>
          </a:p>
          <a:p>
            <a:r>
              <a:rPr lang="en-US" dirty="0" smtClean="0"/>
              <a:t>In the Bible the ‘holiness of God” comes from considering God as totally perfect in power, existence and might as well as in all moral attributes. </a:t>
            </a:r>
          </a:p>
          <a:p>
            <a:r>
              <a:rPr lang="en-US" dirty="0" smtClean="0"/>
              <a:t>This argument relies on the intuitive belief in the existence of the ideal and the perfect.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Moral Argument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Begins from man’s sense of right and wrong and of the need for justice to be done</a:t>
            </a:r>
          </a:p>
          <a:p>
            <a:r>
              <a:rPr lang="en-US" dirty="0" smtClean="0"/>
              <a:t>Therefore there must be  Judge,  Who is the source of right and wrong, Who is greater than all possible evil, and Who will someday mete out justice to all people (and spirit beings)</a:t>
            </a:r>
          </a:p>
          <a:p>
            <a:r>
              <a:rPr lang="en-US" dirty="0" smtClean="0"/>
              <a:t>An amoral uncaring universe flies in the face of both Scripture and nature. </a:t>
            </a:r>
          </a:p>
          <a:p>
            <a:r>
              <a:rPr lang="en-US" dirty="0" smtClean="0"/>
              <a:t>People all around the world have arrived at the conclusion that we live in a personal and moral universe. </a:t>
            </a:r>
          </a:p>
          <a:p>
            <a:r>
              <a:rPr lang="en-US" dirty="0" smtClean="0"/>
              <a:t>God is the supreme source of values,  morals and conscience.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Logical Arguments Fail</a:t>
            </a:r>
            <a:endParaRPr lang="en-US" dirty="0"/>
          </a:p>
        </p:txBody>
      </p:sp>
      <p:sp>
        <p:nvSpPr>
          <p:cNvPr id="3" name="Content Placeholder 2"/>
          <p:cNvSpPr>
            <a:spLocks noGrp="1"/>
          </p:cNvSpPr>
          <p:nvPr>
            <p:ph sz="quarter" idx="1"/>
          </p:nvPr>
        </p:nvSpPr>
        <p:spPr/>
        <p:txBody>
          <a:bodyPr>
            <a:normAutofit/>
          </a:bodyPr>
          <a:lstStyle/>
          <a:p>
            <a:r>
              <a:rPr lang="en-US" sz="2400" dirty="0" smtClean="0"/>
              <a:t>The evidence of Scripture and of nature and of the four traditional proofs for the existence of God are not sufficient to convince someone who does not wish to be convinced.</a:t>
            </a:r>
          </a:p>
          <a:p>
            <a:r>
              <a:rPr lang="en-US" sz="2400" dirty="0" smtClean="0"/>
              <a:t>The above arguments are valid in that they proceed from proper evidence and premises and reach proper conclusions but they cannot compel belief from an irrational or unbelieving person.   Luke 16:27-31</a:t>
            </a:r>
          </a:p>
          <a:p>
            <a:r>
              <a:rPr lang="en-US" sz="2400" dirty="0" smtClean="0"/>
              <a:t>Ultimately only God Himself can convince us of His existence!  God must enable us to be persuaded. </a:t>
            </a:r>
            <a:br>
              <a:rPr lang="en-US" sz="2400" dirty="0" smtClean="0"/>
            </a:br>
            <a:r>
              <a:rPr lang="en-US" sz="2400" dirty="0" smtClean="0"/>
              <a:t>2 Corinthians 4:3-6, 1 Corinthians 1:21, 2:5</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609600"/>
          </a:xfrm>
        </p:spPr>
        <p:txBody>
          <a:bodyPr>
            <a:normAutofit/>
          </a:bodyPr>
          <a:lstStyle/>
          <a:p>
            <a:r>
              <a:rPr lang="en-US" sz="2800" dirty="0" smtClean="0"/>
              <a:t>Christians Are Taught To Know and Love  God</a:t>
            </a:r>
            <a:endParaRPr lang="en-US" sz="2800" dirty="0"/>
          </a:p>
        </p:txBody>
      </p:sp>
      <p:sp>
        <p:nvSpPr>
          <p:cNvPr id="3" name="Content Placeholder 2"/>
          <p:cNvSpPr>
            <a:spLocks noGrp="1"/>
          </p:cNvSpPr>
          <p:nvPr>
            <p:ph sz="quarter" idx="1"/>
          </p:nvPr>
        </p:nvSpPr>
        <p:spPr/>
        <p:txBody>
          <a:bodyPr/>
          <a:lstStyle/>
          <a:p>
            <a:r>
              <a:rPr lang="en-US" sz="2800" dirty="0" smtClean="0"/>
              <a:t>Romans 8:15,16</a:t>
            </a:r>
          </a:p>
          <a:p>
            <a:r>
              <a:rPr lang="en-US" sz="2800" dirty="0" smtClean="0"/>
              <a:t> Ephesians 3:17,  Philippians 3:8-10,  Colossians 1:27</a:t>
            </a:r>
          </a:p>
          <a:p>
            <a:r>
              <a:rPr lang="en-US" sz="2800" dirty="0" smtClean="0"/>
              <a:t> John 14:23, 26;  1 Corinthians 2:9-16</a:t>
            </a:r>
          </a:p>
          <a:p>
            <a:r>
              <a:rPr lang="en-US" sz="2800" dirty="0" smtClean="0"/>
              <a:t> 1 Peter 1:8</a:t>
            </a:r>
          </a:p>
          <a:p>
            <a:r>
              <a:rPr lang="en-US" sz="2800" dirty="0" smtClean="0"/>
              <a:t>Christians increase in the knowledge and love of God through the transformation of their minds by the holy Spirit and by being filled with a ‘spirit of wisdom revelation in the knowledge of Him’ (Ephesians 1:17)</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359</TotalTime>
  <Words>2194</Words>
  <Application>Microsoft Office PowerPoint</Application>
  <PresentationFormat>On-screen Show (4:3)</PresentationFormat>
  <Paragraphs>142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Origin</vt:lpstr>
      <vt:lpstr>Systematic Theology</vt:lpstr>
      <vt:lpstr>The Existence of God</vt:lpstr>
      <vt:lpstr>The Amount of Evidence</vt:lpstr>
      <vt:lpstr>The Cosmological Argument</vt:lpstr>
      <vt:lpstr>The Teleological Argument</vt:lpstr>
      <vt:lpstr>The Ontological Argument</vt:lpstr>
      <vt:lpstr>The Moral Argument</vt:lpstr>
      <vt:lpstr>Why Logical Arguments Fail</vt:lpstr>
      <vt:lpstr>Christians Are Taught To Know and Love  God</vt:lpstr>
      <vt:lpstr>God Reveals Himself To Us</vt:lpstr>
      <vt:lpstr>We Can Not Know Everything About God</vt:lpstr>
      <vt:lpstr>Yet We Can Know God Truly</vt:lpstr>
      <vt:lpstr>The Incommunicable Attributes of God</vt:lpstr>
      <vt:lpstr>God’s Names In Scripture</vt:lpstr>
      <vt:lpstr>Many Names But Only One God</vt:lpstr>
      <vt:lpstr>The Misuse of the Names of God</vt:lpstr>
      <vt:lpstr>Elohim</vt:lpstr>
      <vt:lpstr>Yahweh (Jehovah)</vt:lpstr>
      <vt:lpstr>Yahweh (cont’d)</vt:lpstr>
      <vt:lpstr>Other Names - 1</vt:lpstr>
      <vt:lpstr>Other Names - 2</vt:lpstr>
      <vt:lpstr>Reverencing God’s Name</vt:lpstr>
      <vt:lpstr>Calling On The Name of the Lord</vt:lpstr>
      <vt:lpstr>Praising &amp; Blessing God’s Name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Systematic Theology</dc:title>
  <dc:creator>John Edmiston</dc:creator>
  <cp:lastModifiedBy>John Edmiston</cp:lastModifiedBy>
  <cp:revision>144</cp:revision>
  <dcterms:created xsi:type="dcterms:W3CDTF">2010-05-19T18:39:07Z</dcterms:created>
  <dcterms:modified xsi:type="dcterms:W3CDTF">2010-06-03T00:16:10Z</dcterms:modified>
</cp:coreProperties>
</file>